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0" r:id="rId2"/>
    <p:sldId id="280" r:id="rId3"/>
    <p:sldId id="281" r:id="rId4"/>
    <p:sldId id="268" r:id="rId5"/>
    <p:sldId id="269" r:id="rId6"/>
    <p:sldId id="257" r:id="rId7"/>
    <p:sldId id="266" r:id="rId8"/>
    <p:sldId id="267" r:id="rId9"/>
    <p:sldId id="258" r:id="rId10"/>
    <p:sldId id="259" r:id="rId11"/>
    <p:sldId id="262" r:id="rId12"/>
    <p:sldId id="263" r:id="rId13"/>
    <p:sldId id="273" r:id="rId14"/>
    <p:sldId id="274" r:id="rId15"/>
    <p:sldId id="276" r:id="rId16"/>
    <p:sldId id="277" r:id="rId17"/>
    <p:sldId id="278" r:id="rId18"/>
    <p:sldId id="279" r:id="rId19"/>
    <p:sldId id="265" r:id="rId20"/>
  </p:sldIdLst>
  <p:sldSz cx="12192000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115"/>
    <a:srgbClr val="C1ABBB"/>
    <a:srgbClr val="CDBBC8"/>
    <a:srgbClr val="85617C"/>
    <a:srgbClr val="AEACAC"/>
    <a:srgbClr val="BFBDBD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40829E-1416-49AA-9CBC-9D19A9657DD8}" type="datetimeFigureOut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C41387-7F7C-4D7A-B6CE-722EBB426A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1A2E9-C68A-4AF1-8518-CD7FF3EA060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73CA-A9E4-483F-905D-6CD2195F3877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C867-279A-4B63-8870-861D0A29DA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8D8A-6687-421B-821D-4A7A7FEEF5D2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CADF-7439-41CB-954E-031D902BF8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B4C6-A72B-472E-A686-583A4E913248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9637-A682-4E91-9EF9-E492E4D934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700D-ED9C-473E-A40B-A87B70487D21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2C68-DB03-4B9A-961A-4CB8596B0A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05D4-F9D6-4AFB-BC6B-4B56BA294D16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60E7-99C5-4F5A-8190-35174F362F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9724-41A8-47B3-9A25-86C79B317392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E061-7D8F-4F20-841A-5B3685D1F4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9FB0-B42C-4C60-8D80-7FD5C65882B3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6428-0653-4DD0-AADD-A04EAD693B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A1C6-A9F8-4DE6-9E9C-23422C9FCDE4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F3B5-0863-48B9-AF48-91901933A4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D588-C0DB-458E-AA2C-46CD583A415B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85D0-461F-4D82-A0D8-5117CE81CC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8827-C72C-41F4-9F85-8A4CCD5F66C1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238C-258E-4D02-B3E4-10245A7BBA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E88D-9359-4D38-967A-C03931DE6372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8323-CB8B-409E-B0D3-7D4EA50D9A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307E4E-4D6E-46AD-947A-BEBCBF3DC3D4}" type="datetime1">
              <a:rPr lang="el-GR"/>
              <a:pPr>
                <a:defRPr/>
              </a:pPr>
              <a:t>11/6/2015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Παραστατίδης Κων/νος ΚΕΣΥΠ Βέροιας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028A3-188D-42E9-A483-C6CC7A4E51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2038" y="4046538"/>
            <a:ext cx="3727450" cy="1258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800" b="1" smtClean="0"/>
              <a:t>Σταμκόπουλος Θεόδωρος</a:t>
            </a:r>
          </a:p>
          <a:p>
            <a:pPr eaLnBrk="1" hangingPunct="1">
              <a:buFontTx/>
              <a:buNone/>
            </a:pPr>
            <a:r>
              <a:rPr lang="el-GR" altLang="el-GR" sz="1800" b="1" smtClean="0"/>
              <a:t>Υπεύθυνος ΣΕΠ ΚΕΣΥΠ Κοζάνης</a:t>
            </a:r>
            <a:endParaRPr lang="el-GR" altLang="el-GR" sz="1800" smtClean="0"/>
          </a:p>
          <a:p>
            <a:pPr eaLnBrk="1" hangingPunct="1">
              <a:buFontTx/>
              <a:buNone/>
            </a:pPr>
            <a:r>
              <a:rPr lang="el-GR" altLang="el-GR" sz="1800" smtClean="0"/>
              <a:t>Τηλ. 2461351396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172200" y="1998663"/>
            <a:ext cx="57150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el-GR" sz="4000" b="1">
                <a:solidFill>
                  <a:schemeClr val="tx2"/>
                </a:solidFill>
              </a:rPr>
              <a:t>Γ΄ τάξη του Νέου ΓΕΛ</a:t>
            </a:r>
            <a:endParaRPr lang="en-US" altLang="el-GR" sz="4000" b="1">
              <a:solidFill>
                <a:schemeClr val="tx2"/>
              </a:solidFill>
            </a:endParaRPr>
          </a:p>
          <a:p>
            <a:pPr algn="ctr"/>
            <a:r>
              <a:rPr lang="el-GR" altLang="el-GR" sz="2400" b="1">
                <a:solidFill>
                  <a:schemeClr val="tx2"/>
                </a:solidFill>
              </a:rPr>
              <a:t>Σχολικό  έτος 2015 – 2016</a:t>
            </a:r>
          </a:p>
          <a:p>
            <a:pPr algn="ctr"/>
            <a:endParaRPr lang="el-GR" altLang="el-GR" sz="4000" b="1">
              <a:solidFill>
                <a:srgbClr val="993115"/>
              </a:solidFill>
            </a:endParaRPr>
          </a:p>
          <a:p>
            <a:pPr algn="ctr"/>
            <a:r>
              <a:rPr lang="el-GR" altLang="el-GR" b="1">
                <a:solidFill>
                  <a:srgbClr val="993115"/>
                </a:solidFill>
              </a:rPr>
              <a:t>Σύμφωνα με την τροπολογία του ν. 4186/2013 του ΥΠΟΠΑΙΘ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8132763" y="782638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Ιούνιος 2015</a:t>
            </a:r>
          </a:p>
        </p:txBody>
      </p:sp>
      <p:pic>
        <p:nvPicPr>
          <p:cNvPr id="14340" name="Picture 6" descr="LOGO-kesyp-300x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798513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Θέση υποσέλιδου 3"/>
          <p:cNvSpPr txBox="1">
            <a:spLocks noGrp="1"/>
          </p:cNvSpPr>
          <p:nvPr/>
        </p:nvSpPr>
        <p:spPr bwMode="auto">
          <a:xfrm>
            <a:off x="2387600" y="2687638"/>
            <a:ext cx="23685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l-GR" sz="3200" b="1">
                <a:solidFill>
                  <a:schemeClr val="accent1"/>
                </a:solidFill>
                <a:latin typeface="Calibri" pitchFamily="34" charset="0"/>
              </a:rPr>
              <a:t>ΚΟΖΑΝΗΣ</a:t>
            </a:r>
          </a:p>
        </p:txBody>
      </p:sp>
      <p:sp>
        <p:nvSpPr>
          <p:cNvPr id="14342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Εξεταζόμενα μαθήματα για Πρόσβαση σε σχολές του 1</a:t>
            </a:r>
            <a:r>
              <a:rPr lang="el-GR" baseline="30000" smtClean="0"/>
              <a:t>ου</a:t>
            </a:r>
            <a:r>
              <a:rPr lang="el-GR" smtClean="0"/>
              <a:t> Ε.Π.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5438" y="1901825"/>
            <a:ext cx="3789362" cy="39385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ΛΑΤΙΝΙΚΑ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23555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Εξεταζόμενα μαθήματα για Πρόσβαση σε σχολές του 2</a:t>
            </a:r>
            <a:r>
              <a:rPr lang="el-GR" baseline="30000" smtClean="0"/>
              <a:t>ου</a:t>
            </a:r>
            <a:r>
              <a:rPr lang="el-GR" smtClean="0"/>
              <a:t> Ε.Π.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168775" y="1847850"/>
            <a:ext cx="3854450" cy="39385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ΦΥΣΙΚΗ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ΧΗΜΕΙΑ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ΜΑΘΗΜΑΤΙΚΑ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24579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Εξεταζόμενα μαθήματα για Πρόσβαση σε σχολές του 3</a:t>
            </a:r>
            <a:r>
              <a:rPr lang="el-GR" baseline="30000" smtClean="0"/>
              <a:t>ου</a:t>
            </a:r>
            <a:r>
              <a:rPr lang="el-GR" smtClean="0"/>
              <a:t> Ε.Π.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847850"/>
            <a:ext cx="3787775" cy="40767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Βιολογία Γεν. Παιδείας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rgbClr val="C00000"/>
                </a:solidFill>
              </a:rPr>
              <a:t>Με απώλεια μορίων!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168775" y="1847850"/>
            <a:ext cx="3854450" cy="4076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Θετικών Σπουδών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ΦΥΣΙΚΗ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ΧΗΜΕΙΑ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ΒΙΟΛΟΓΙΑ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/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/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 smtClean="0"/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/>
              <a:t>Βιολογία Γεν. Παιδείας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300" dirty="0">
                <a:solidFill>
                  <a:srgbClr val="C00000"/>
                </a:solidFill>
              </a:rPr>
              <a:t>Με απώλεια μορίων</a:t>
            </a:r>
            <a:r>
              <a:rPr lang="el-GR" sz="3300" dirty="0" smtClean="0">
                <a:solidFill>
                  <a:srgbClr val="C00000"/>
                </a:solidFill>
              </a:rPr>
              <a:t>!</a:t>
            </a:r>
            <a:endParaRPr lang="el-GR" sz="3300" dirty="0"/>
          </a:p>
        </p:txBody>
      </p:sp>
      <p:sp>
        <p:nvSpPr>
          <p:cNvPr id="25605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Εξεταζόμενα μαθήματα για Πρόσβαση σε σχολές του 4</a:t>
            </a:r>
            <a:r>
              <a:rPr lang="el-GR" baseline="30000" smtClean="0"/>
              <a:t>ου</a:t>
            </a:r>
            <a:r>
              <a:rPr lang="el-GR" smtClean="0"/>
              <a:t> Ε.Π.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938338"/>
            <a:ext cx="3930650" cy="40782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Ανθρωπιστικών Σπουδών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ΑΡΧΑΙΑ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ΙΣΤΟΡΙΑ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Μαθηματικά Γεν. Παιδ.</a:t>
            </a:r>
            <a:endParaRPr lang="el-GR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168775" y="1847850"/>
            <a:ext cx="3854450" cy="4076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Θετικών Σπουδών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ΦΥΣΙΚΗ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ΧΗΜΕΙΑ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Ιστορία Γεν. Παιδ.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/>
              <a:t>Ιστορία Γεν. Παιδ.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300" dirty="0" smtClean="0"/>
          </a:p>
        </p:txBody>
      </p:sp>
      <p:sp>
        <p:nvSpPr>
          <p:cNvPr id="26629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Εξεταζόμενα μαθήματα για Πρόσβαση σε σχολές του 5</a:t>
            </a:r>
            <a:r>
              <a:rPr lang="el-GR" baseline="30000" smtClean="0"/>
              <a:t>ου</a:t>
            </a:r>
            <a:r>
              <a:rPr lang="el-GR" smtClean="0"/>
              <a:t> Ε.Π.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8193088" y="1847850"/>
            <a:ext cx="3822700" cy="4076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Ο.Π.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Οικονομίας και Πληροφορικής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Νεοελληνική Γλώσσα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ΜΑΘΗΜΑΤΙΚΑ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Α.Ε.Π.Π.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 smtClean="0"/>
              <a:t>Α.Ο.Θ.</a:t>
            </a:r>
            <a:endParaRPr lang="el-GR" sz="3000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300" dirty="0" smtClean="0"/>
          </a:p>
        </p:txBody>
      </p:sp>
      <p:sp>
        <p:nvSpPr>
          <p:cNvPr id="27651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creenshot 2015-06-10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623888"/>
            <a:ext cx="995521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538" y="622300"/>
            <a:ext cx="13176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Screenshot 2015-06-10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623888"/>
            <a:ext cx="993616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622300"/>
            <a:ext cx="13176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creenshot 2015-06-10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08013"/>
            <a:ext cx="99552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622300"/>
            <a:ext cx="13176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Screenshot 2015-06-10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619125"/>
            <a:ext cx="99552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5514975" y="1931988"/>
            <a:ext cx="64373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5400">
                <a:latin typeface="Calibri" pitchFamily="34" charset="0"/>
              </a:rPr>
              <a:t>σας ευχαριστώ για την προσοχή σας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55700" y="3282950"/>
            <a:ext cx="357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l-GR" altLang="el-GR" b="1">
                <a:solidFill>
                  <a:srgbClr val="C1ABBB"/>
                </a:solidFill>
                <a:latin typeface="Calibri" pitchFamily="34" charset="0"/>
              </a:rPr>
              <a:t>Σταμκόπουλος Θεόδωρος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l-GR" altLang="el-GR" b="1">
                <a:solidFill>
                  <a:srgbClr val="C1ABBB"/>
                </a:solidFill>
                <a:latin typeface="Calibri" pitchFamily="34" charset="0"/>
              </a:rPr>
              <a:t>Υπεύθυνος ΣΕΠ ΚΕΣΥΠ Κοζάνης</a:t>
            </a:r>
            <a:endParaRPr lang="el-GR" altLang="el-GR">
              <a:solidFill>
                <a:srgbClr val="C1ABBB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l-GR" altLang="el-GR">
                <a:solidFill>
                  <a:srgbClr val="C1ABBB"/>
                </a:solidFill>
                <a:latin typeface="Calibri" pitchFamily="34" charset="0"/>
              </a:rPr>
              <a:t>Τηλ. 2461351396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l-GR" altLang="el-GR">
              <a:solidFill>
                <a:srgbClr val="C1ABBB"/>
              </a:solidFill>
              <a:latin typeface="Calibri" pitchFamily="34" charset="0"/>
            </a:endParaRPr>
          </a:p>
        </p:txBody>
      </p:sp>
      <p:pic>
        <p:nvPicPr>
          <p:cNvPr id="33795" name="Picture 6" descr="LOGO-kesyp-300x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777875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Θέση υποσέλιδου 3"/>
          <p:cNvSpPr txBox="1">
            <a:spLocks noGrp="1"/>
          </p:cNvSpPr>
          <p:nvPr/>
        </p:nvSpPr>
        <p:spPr bwMode="auto">
          <a:xfrm>
            <a:off x="2387600" y="2687638"/>
            <a:ext cx="23685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l-GR" sz="3200" b="1">
                <a:solidFill>
                  <a:schemeClr val="accent1"/>
                </a:solidFill>
                <a:latin typeface="Calibri" pitchFamily="34" charset="0"/>
              </a:rPr>
              <a:t>ΚΟΖΑΝΗΣ</a:t>
            </a:r>
          </a:p>
        </p:txBody>
      </p:sp>
      <p:sp>
        <p:nvSpPr>
          <p:cNvPr id="33797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Τα διδασκόμενα Μαθήματα στην Γ΄ ΓΕΛ από το 2015 - 16 είναι:</a:t>
            </a:r>
          </a:p>
        </p:txBody>
      </p:sp>
      <p:sp>
        <p:nvSpPr>
          <p:cNvPr id="15362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6313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/>
              <a:t>Μαθήματα Γενικής Παιδείας 15 ώρες / εβδομάδα.</a:t>
            </a:r>
          </a:p>
          <a:p>
            <a:pPr marL="0" indent="0" eaLnBrk="1" hangingPunct="1">
              <a:buFont typeface="Arial" charset="0"/>
              <a:buNone/>
            </a:pPr>
            <a:endParaRPr lang="el-GR" smtClean="0"/>
          </a:p>
          <a:p>
            <a:pPr marL="0" indent="0" eaLnBrk="1" hangingPunct="1">
              <a:buFont typeface="Arial" charset="0"/>
              <a:buNone/>
            </a:pPr>
            <a:r>
              <a:rPr lang="el-GR" smtClean="0"/>
              <a:t>Μαθήματα Ομάδων Προσανατολισμού (Ο.Π.) 15 ώρες / εβδομάδα.</a:t>
            </a:r>
          </a:p>
          <a:p>
            <a:pPr marL="0" indent="0" eaLnBrk="1" hangingPunct="1">
              <a:buFont typeface="Arial" charset="0"/>
              <a:buNone/>
            </a:pPr>
            <a:endParaRPr lang="el-GR" smtClean="0"/>
          </a:p>
          <a:p>
            <a:pPr marL="0" indent="0" eaLnBrk="1" hangingPunct="1">
              <a:buFont typeface="Arial" charset="0"/>
              <a:buNone/>
            </a:pPr>
            <a:r>
              <a:rPr lang="el-GR" smtClean="0"/>
              <a:t>Μάθημα Επιλογής (Μ.Ε.) 2 ώρες / εβδομάδα.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mtClean="0"/>
              <a:t>Ως μάθημα επιλογής επιλέγεται ένα από: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mtClean="0"/>
              <a:t>Δεύτερη Ξένη Γλώσσα ( Αγγλικά ή Γαλλικά ή Γερμανικά), Ελεύθερο Σχέδιο, Γραμμικό Σχέδιο, Ιστορία της Τέχνης, Αρχές Οργάνωσης και Διοίκησης Επιχειρήσεων και Υπηρεσιών (ΑΟΔΕΥ)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898989"/>
                </a:solidFill>
                <a:cs typeface="Arial" charset="0"/>
              </a:rPr>
              <a:t> ΚΕΣΥΠ </a:t>
            </a:r>
            <a:r>
              <a:rPr lang="en-US">
                <a:solidFill>
                  <a:srgbClr val="898989"/>
                </a:solidFill>
                <a:cs typeface="Arial" charset="0"/>
              </a:rPr>
              <a:t> </a:t>
            </a:r>
            <a:r>
              <a:rPr lang="el-GR">
                <a:solidFill>
                  <a:srgbClr val="898989"/>
                </a:solidFill>
                <a:cs typeface="Arial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9313" y="482600"/>
            <a:ext cx="10515600" cy="6365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Μαθήματα Γενικής Παιδείας:</a:t>
            </a:r>
            <a:endParaRPr lang="el-GR" dirty="0"/>
          </a:p>
        </p:txBody>
      </p:sp>
      <p:graphicFrame>
        <p:nvGraphicFramePr>
          <p:cNvPr id="16423" name="Group 39"/>
          <p:cNvGraphicFramePr>
            <a:graphicFrameLocks noGrp="1"/>
          </p:cNvGraphicFramePr>
          <p:nvPr/>
        </p:nvGraphicFramePr>
        <p:xfrm>
          <a:off x="927100" y="942975"/>
          <a:ext cx="11114088" cy="5840413"/>
        </p:xfrm>
        <a:graphic>
          <a:graphicData uri="http://schemas.openxmlformats.org/drawingml/2006/table">
            <a:tbl>
              <a:tblPr/>
              <a:tblGrid>
                <a:gridCol w="9140825"/>
                <a:gridCol w="197326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Θρησκευτικά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ώρα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Νεοελληνική Γλώσσα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Νεοελληνική Λογοτεχνία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ώρα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Ιστορία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Μαθηματικά &amp; Στοιχεία Στατιστικής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Βιολογία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Ιστορία Κοινωνικών Επιστημών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ώρα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Ξένη Γλώσσα (ή Αγγλικά ή Γαλλικά ή Γερμανικά)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Φυσική Αγωγή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ώρες</a:t>
                      </a: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Σύνολο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15 ώρες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95" marR="62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1" name="Θέση υποσέλιδου 3"/>
          <p:cNvSpPr txBox="1">
            <a:spLocks noGrp="1"/>
          </p:cNvSpPr>
          <p:nvPr/>
        </p:nvSpPr>
        <p:spPr bwMode="auto">
          <a:xfrm>
            <a:off x="4051300" y="6345238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Ομάδες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Προσανατολισμού (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Ο.Π.)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Γ΄ ΓΕΛ είναι: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ΑΝΘΡΩΠΙΣΤΙΚΩΝ ΣΠΟΥΔΩΝ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ΘΕΤΙΚΩΝ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ΣΠΟΥΔΩΝ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ΟΙΚΟΝΟΜΙΑΣ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ΠΛΗΡΟΦΟΡΙΚΗΣ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Ανάλογα με την ομάδα προσανατολισμού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(Ο.Π.) </a:t>
            </a:r>
            <a:r>
              <a:rPr lang="el-GR" dirty="0" smtClean="0"/>
              <a:t>που ακολούθησαν στην Γ΄ τάξη</a:t>
            </a:r>
            <a:r>
              <a:rPr lang="en-US" dirty="0" smtClean="0"/>
              <a:t>,</a:t>
            </a:r>
            <a:r>
              <a:rPr lang="el-GR" dirty="0" smtClean="0"/>
              <a:t> οι υποψήφιοι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μπορούν να επιλέξουν ένα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r>
              <a:rPr lang="el-GR" dirty="0" smtClean="0"/>
              <a:t> δύο από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τα τρία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Επιστημονικά Πεδία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(Ε.Π.)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απ’ αυτά που δικαιούνται για την πρόσβασή τους στην Γ΄/</a:t>
            </a:r>
            <a:r>
              <a:rPr lang="el-GR" dirty="0" err="1" smtClean="0"/>
              <a:t>θμια</a:t>
            </a:r>
            <a:r>
              <a:rPr lang="el-GR" dirty="0" smtClean="0"/>
              <a:t> </a:t>
            </a:r>
            <a:r>
              <a:rPr lang="el-GR" dirty="0" err="1" smtClean="0"/>
              <a:t>εκπ</a:t>
            </a:r>
            <a:r>
              <a:rPr lang="el-GR" dirty="0" smtClean="0"/>
              <a:t>/</a:t>
            </a:r>
            <a:r>
              <a:rPr lang="el-GR" dirty="0" err="1" smtClean="0"/>
              <a:t>ση</a:t>
            </a:r>
            <a:r>
              <a:rPr lang="el-GR" dirty="0"/>
              <a:t>.</a:t>
            </a:r>
          </a:p>
        </p:txBody>
      </p:sp>
      <p:sp>
        <p:nvSpPr>
          <p:cNvPr id="17411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Τίτλος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787400"/>
          </a:xfrm>
        </p:spPr>
        <p:txBody>
          <a:bodyPr/>
          <a:lstStyle/>
          <a:p>
            <a:pPr algn="ctr" eaLnBrk="1" hangingPunct="1"/>
            <a:r>
              <a:rPr lang="el-GR" smtClean="0"/>
              <a:t>Τα  Επιστημονικά Πεδία (Ε.Π.) είναι: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350" y="1133475"/>
            <a:ext cx="11550650" cy="5724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z="3600" smtClean="0"/>
              <a:t>1</a:t>
            </a:r>
            <a:r>
              <a:rPr lang="el-GR" sz="3600" baseline="30000" smtClean="0"/>
              <a:t>ο</a:t>
            </a:r>
            <a:r>
              <a:rPr lang="el-GR" sz="3600" smtClean="0"/>
              <a:t>  Ε.Π. 	(Ανθρωπιστικές, Νομικές και Κοινωνικές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1800" smtClean="0"/>
              <a:t>		(Πρόσβαση από Ο.Π.: ΑΝΘΡΩΠΙΣΤΙΚΩΝ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3600" smtClean="0"/>
              <a:t>2</a:t>
            </a:r>
            <a:r>
              <a:rPr lang="el-GR" sz="3600" baseline="30000" smtClean="0"/>
              <a:t>ο</a:t>
            </a:r>
            <a:r>
              <a:rPr lang="el-GR" sz="3600" smtClean="0"/>
              <a:t>  Ε.Π. 	(Τεχνολογικές και Θετικές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1800" smtClean="0"/>
              <a:t>		(Πρόσβαση από Ο.Π.: ΤΕΧΝΟΛΟΓΙΚΩΝ και ΘΕΤΙΚΩΝ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3600" smtClean="0"/>
              <a:t>3</a:t>
            </a:r>
            <a:r>
              <a:rPr lang="el-GR" sz="3600" baseline="30000" smtClean="0"/>
              <a:t>ο</a:t>
            </a:r>
            <a:r>
              <a:rPr lang="el-GR" sz="3600" smtClean="0"/>
              <a:t>  Ε.Π.	(Σπουδές Υγείας και Ζωής)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1800" smtClean="0"/>
              <a:t>		(Πρόσβαση από ΟΛΕΣ τις Ο.Π. αλλά </a:t>
            </a:r>
            <a:r>
              <a:rPr lang="el-GR" sz="1800" b="1" smtClean="0"/>
              <a:t>χωρίς απώλεια μορίων μόνο </a:t>
            </a:r>
            <a:r>
              <a:rPr lang="el-GR" sz="1800" smtClean="0"/>
              <a:t>από των ΘΕΤΙΚΩΝ ΣΠΟΥΔΩΝ)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3600" smtClean="0"/>
              <a:t>4</a:t>
            </a:r>
            <a:r>
              <a:rPr lang="el-GR" sz="3600" baseline="30000" smtClean="0"/>
              <a:t>ο</a:t>
            </a:r>
            <a:r>
              <a:rPr lang="el-GR" sz="3600" smtClean="0"/>
              <a:t>  Ε.Π. 	(Παιδαγωγικές Σπουδές)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1800" smtClean="0"/>
              <a:t>		(Πρόσβαση από ΟΛΕΣ τις Ο.Π.)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3600" smtClean="0"/>
              <a:t>5</a:t>
            </a:r>
            <a:r>
              <a:rPr lang="el-GR" sz="3600" baseline="30000" smtClean="0"/>
              <a:t>ο</a:t>
            </a:r>
            <a:r>
              <a:rPr lang="el-GR" sz="3600" smtClean="0"/>
              <a:t>  Ε.Π.	(Σπουδές Οικονομίας και Πληροφορικής)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1800" smtClean="0"/>
              <a:t>		(Πρόσβαση από Ο.Π.: ΣΠΟΥΔΩΝ ΟΙΚΟΝΟΜΙΑΣ και ΠΛΗΡΟΦΟΡΙΚΗΣ 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mtClean="0"/>
              <a:t>Σημ: Δεν έχει ανακοινωθεί ακόμη (10/05/15) η κατάταξη των σχολών στα Ε.Π.</a:t>
            </a:r>
          </a:p>
        </p:txBody>
      </p:sp>
      <p:sp>
        <p:nvSpPr>
          <p:cNvPr id="18435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/>
              <a:t>Διδασκόμενα </a:t>
            </a:r>
            <a:r>
              <a:rPr lang="el-GR" sz="4000" dirty="0" smtClean="0"/>
              <a:t>και εξεταζόμενα Μαθήματα ανά </a:t>
            </a:r>
            <a:r>
              <a:rPr lang="el-GR" sz="4000" b="1" dirty="0" smtClean="0"/>
              <a:t>Ο.Π.</a:t>
            </a:r>
            <a:r>
              <a:rPr lang="el-GR" sz="4000" dirty="0" smtClean="0"/>
              <a:t> </a:t>
            </a:r>
            <a:r>
              <a:rPr lang="el-GR" sz="1300" dirty="0" smtClean="0"/>
              <a:t>Γ΄ ΓΕΛ </a:t>
            </a:r>
            <a:r>
              <a:rPr lang="el-GR" sz="1300" dirty="0" err="1" smtClean="0"/>
              <a:t>σχολ</a:t>
            </a:r>
            <a:r>
              <a:rPr lang="el-GR" sz="1300" dirty="0" smtClean="0"/>
              <a:t>. </a:t>
            </a:r>
            <a:r>
              <a:rPr lang="el-GR" sz="1300" dirty="0" err="1" smtClean="0"/>
              <a:t>έτ</a:t>
            </a:r>
            <a:r>
              <a:rPr lang="el-GR" sz="1300" dirty="0" smtClean="0"/>
              <a:t>.: 2015 – 16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700" dirty="0" smtClean="0"/>
              <a:t> Μαθήματα Κατεύθυνσης με κεφαλαία γράμματα (15 ώρες) </a:t>
            </a:r>
            <a:br>
              <a:rPr lang="el-GR" sz="2700" dirty="0" smtClean="0"/>
            </a:br>
            <a:r>
              <a:rPr lang="el-GR" sz="2700" dirty="0"/>
              <a:t>Μαθήματα </a:t>
            </a:r>
            <a:r>
              <a:rPr lang="el-GR" sz="2700" dirty="0" smtClean="0"/>
              <a:t>Γενικής Παιδείας με πεζά γράμματα 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587500"/>
            <a:ext cx="11115675" cy="39925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ΑΝΘΡΩΠΙΣΤΙΚΩΝ ΣΠΟΥΔΩΝ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Νεοελληνική Γλώσσα</a:t>
            </a:r>
            <a:endParaRPr lang="el-GR" sz="32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solidFill>
                  <a:srgbClr val="C00000"/>
                </a:solidFill>
              </a:rPr>
              <a:t>ΑΡΧΑΙΑ ΕΛΛΗΝΙΚΑ 		</a:t>
            </a:r>
            <a:r>
              <a:rPr lang="el-GR" sz="3200" smtClean="0"/>
              <a:t>5</a:t>
            </a:r>
            <a:endParaRPr lang="el-GR" sz="3200" smtClean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solidFill>
                  <a:srgbClr val="C00000"/>
                </a:solidFill>
              </a:rPr>
              <a:t>ΙΣΤΟΡΙΑ				</a:t>
            </a:r>
            <a:r>
              <a:rPr lang="el-GR" sz="3200" smtClean="0"/>
              <a:t>3</a:t>
            </a:r>
            <a:endParaRPr lang="el-GR" sz="3200" smtClean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ΛΟΓΟΤΕΧΝΙΑ			2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ΚΟΙΝΩΝΙΟΛΟΓΙΑ		2</a:t>
            </a:r>
            <a:endParaRPr lang="en-US" sz="32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με ΛΑΤΙΝΙΚΑ			3 		(σε σχολές του 1</a:t>
            </a:r>
            <a:r>
              <a:rPr lang="el-GR" sz="3200" baseline="30000" smtClean="0"/>
              <a:t>ου</a:t>
            </a:r>
            <a:r>
              <a:rPr lang="el-GR" sz="3200" smtClean="0"/>
              <a:t> Ε. Π.)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sz="3300" smtClean="0"/>
          </a:p>
        </p:txBody>
      </p:sp>
      <p:sp>
        <p:nvSpPr>
          <p:cNvPr id="4" name="TextBox 3"/>
          <p:cNvSpPr txBox="1"/>
          <p:nvPr/>
        </p:nvSpPr>
        <p:spPr>
          <a:xfrm>
            <a:off x="238125" y="5303838"/>
            <a:ext cx="1195387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>
                <a:latin typeface="Calibri" pitchFamily="34" charset="0"/>
              </a:rPr>
              <a:t>με </a:t>
            </a: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Βιολογία</a:t>
            </a:r>
            <a:r>
              <a:rPr lang="el-GR" sz="3200">
                <a:latin typeface="Calibri" pitchFamily="34" charset="0"/>
              </a:rPr>
              <a:t> 	Γεν. Παιδ.		      (σε σχολές του 3</a:t>
            </a:r>
            <a:r>
              <a:rPr lang="el-GR" sz="3200" baseline="30000">
                <a:latin typeface="Calibri" pitchFamily="34" charset="0"/>
              </a:rPr>
              <a:t>ου</a:t>
            </a:r>
            <a:r>
              <a:rPr lang="el-GR" sz="3200">
                <a:latin typeface="Calibri" pitchFamily="34" charset="0"/>
              </a:rPr>
              <a:t> Ε. Π.) </a:t>
            </a:r>
            <a:r>
              <a:rPr lang="el-GR" sz="3200">
                <a:solidFill>
                  <a:srgbClr val="C00000"/>
                </a:solidFill>
                <a:latin typeface="Calibri" pitchFamily="34" charset="0"/>
              </a:rPr>
              <a:t>Απ. Μ.</a:t>
            </a:r>
          </a:p>
          <a:p>
            <a:pPr>
              <a:defRPr/>
            </a:pPr>
            <a:r>
              <a:rPr lang="el-GR" sz="3200">
                <a:latin typeface="Calibri" pitchFamily="34" charset="0"/>
              </a:rPr>
              <a:t>με </a:t>
            </a: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Μαθηματικά</a:t>
            </a:r>
            <a:r>
              <a:rPr lang="el-GR" sz="3200">
                <a:latin typeface="Calibri" pitchFamily="34" charset="0"/>
              </a:rPr>
              <a:t> Γεν. Παιδ.			(σε σχολές του 4</a:t>
            </a:r>
            <a:r>
              <a:rPr lang="el-GR" sz="3200" baseline="30000">
                <a:latin typeface="Calibri" pitchFamily="34" charset="0"/>
              </a:rPr>
              <a:t>ου</a:t>
            </a:r>
            <a:r>
              <a:rPr lang="el-GR" sz="3200">
                <a:latin typeface="Calibri" pitchFamily="34" charset="0"/>
              </a:rPr>
              <a:t> Ε. Π.)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5465763" y="49260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>
            <a:off x="5478463" y="556418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5478463" y="60436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Δεξιό βέλος 7"/>
          <p:cNvSpPr/>
          <p:nvPr/>
        </p:nvSpPr>
        <p:spPr>
          <a:xfrm rot="5400000">
            <a:off x="10953750" y="4394200"/>
            <a:ext cx="749300" cy="8890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464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825625"/>
            <a:ext cx="11663363" cy="352583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800" b="1" dirty="0" smtClean="0"/>
              <a:t>ΘΕΤΙΚΩΝ </a:t>
            </a:r>
            <a:r>
              <a:rPr lang="el-GR" sz="4800" b="1" dirty="0"/>
              <a:t>ΣΠΟΥΔΩΝ</a:t>
            </a:r>
            <a:endParaRPr lang="el-GR" sz="4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Νεοελληνική Γλώσσα</a:t>
            </a:r>
            <a:endParaRPr lang="el-GR" sz="3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 smtClean="0">
                <a:solidFill>
                  <a:srgbClr val="C00000"/>
                </a:solidFill>
              </a:rPr>
              <a:t>ΦΥΣΙΚΗ				</a:t>
            </a:r>
            <a:r>
              <a:rPr lang="en-US" sz="3800" smtClean="0"/>
              <a:t>3</a:t>
            </a:r>
            <a:r>
              <a:rPr lang="el-GR" sz="3800" b="1" dirty="0" smtClean="0">
                <a:solidFill>
                  <a:srgbClr val="C00000"/>
                </a:solidFill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b="1" dirty="0" smtClean="0">
                <a:solidFill>
                  <a:srgbClr val="C00000"/>
                </a:solidFill>
              </a:rPr>
              <a:t>ΧΗΜΕΙΑ				</a:t>
            </a:r>
            <a:r>
              <a:rPr lang="el-GR" sz="3800" dirty="0" smtClean="0"/>
              <a:t>3</a:t>
            </a:r>
            <a:endParaRPr lang="en-US" sz="3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/>
              <a:t>ΑΕΠΠ (Αν. Εφ. </a:t>
            </a:r>
            <a:r>
              <a:rPr lang="el-GR" sz="3800" dirty="0" err="1" smtClean="0"/>
              <a:t>Πρ</a:t>
            </a:r>
            <a:r>
              <a:rPr lang="el-GR" sz="3800" dirty="0" smtClean="0"/>
              <a:t>. Περ.)	2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/>
              <a:t>με ΜΑΘΗΜΑΤΙΚΑ		5		(σε σχολές του 2</a:t>
            </a:r>
            <a:r>
              <a:rPr lang="el-GR" sz="3800" baseline="30000" dirty="0" smtClean="0"/>
              <a:t>ου</a:t>
            </a:r>
            <a:r>
              <a:rPr lang="el-GR" sz="3800" dirty="0" smtClean="0"/>
              <a:t> Ε. Π.)</a:t>
            </a:r>
            <a:endParaRPr lang="el-GR" sz="3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800" dirty="0" smtClean="0"/>
              <a:t>με ΒΙΟΛΟΓΙΑ			2		(</a:t>
            </a:r>
            <a:r>
              <a:rPr lang="el-GR" sz="3800" dirty="0"/>
              <a:t>σε σχολές του </a:t>
            </a:r>
            <a:r>
              <a:rPr lang="el-GR" sz="3800" dirty="0" smtClean="0"/>
              <a:t>3</a:t>
            </a:r>
            <a:r>
              <a:rPr lang="el-GR" sz="3800" baseline="30000" dirty="0" smtClean="0"/>
              <a:t>ου</a:t>
            </a:r>
            <a:r>
              <a:rPr lang="el-GR" sz="3800" dirty="0" smtClean="0"/>
              <a:t> </a:t>
            </a:r>
            <a:r>
              <a:rPr lang="el-GR" sz="3800" dirty="0"/>
              <a:t>Ε. Π</a:t>
            </a:r>
            <a:r>
              <a:rPr lang="el-GR" sz="3800" dirty="0" smtClean="0"/>
              <a:t>.)</a:t>
            </a:r>
            <a:endParaRPr lang="el-GR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238125" y="5405438"/>
            <a:ext cx="11715750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>
                <a:latin typeface="Calibri" pitchFamily="34" charset="0"/>
              </a:rPr>
              <a:t>με </a:t>
            </a: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Ιστορία</a:t>
            </a:r>
            <a:r>
              <a:rPr lang="el-GR" sz="3200">
                <a:latin typeface="Calibri" pitchFamily="34" charset="0"/>
              </a:rPr>
              <a:t>	Γεν. Παιδ.		       (σε σχολές του 4</a:t>
            </a:r>
            <a:r>
              <a:rPr lang="el-GR" sz="3200" baseline="30000">
                <a:latin typeface="Calibri" pitchFamily="34" charset="0"/>
              </a:rPr>
              <a:t>ου</a:t>
            </a:r>
            <a:r>
              <a:rPr lang="el-GR" sz="3200">
                <a:latin typeface="Calibri" pitchFamily="34" charset="0"/>
              </a:rPr>
              <a:t> Ε. Π.)</a:t>
            </a:r>
          </a:p>
        </p:txBody>
      </p:sp>
      <p:sp>
        <p:nvSpPr>
          <p:cNvPr id="10" name="Δεξιό βέλος 9"/>
          <p:cNvSpPr/>
          <p:nvPr/>
        </p:nvSpPr>
        <p:spPr>
          <a:xfrm>
            <a:off x="5319713" y="42624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1" name="Δεξιό βέλος 10"/>
          <p:cNvSpPr/>
          <p:nvPr/>
        </p:nvSpPr>
        <p:spPr>
          <a:xfrm>
            <a:off x="5326063" y="5522913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2" name="Δεξιό βέλος 8"/>
          <p:cNvSpPr/>
          <p:nvPr/>
        </p:nvSpPr>
        <p:spPr>
          <a:xfrm>
            <a:off x="5319713" y="47323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/>
              <a:t>Διδασκόμενα </a:t>
            </a:r>
            <a:r>
              <a:rPr lang="el-GR" sz="4000" dirty="0" smtClean="0"/>
              <a:t>και εξεταζόμενα Μαθήματα ανά </a:t>
            </a:r>
            <a:r>
              <a:rPr lang="el-GR" sz="4000" b="1" dirty="0" smtClean="0"/>
              <a:t>Ο.Π.</a:t>
            </a:r>
            <a:r>
              <a:rPr lang="el-GR" sz="4000" dirty="0" smtClean="0"/>
              <a:t> </a:t>
            </a:r>
            <a:r>
              <a:rPr lang="el-GR" sz="1300" dirty="0" smtClean="0"/>
              <a:t>Γ΄ ΓΕΛ </a:t>
            </a:r>
            <a:r>
              <a:rPr lang="el-GR" sz="1300" dirty="0" err="1" smtClean="0"/>
              <a:t>σχολ</a:t>
            </a:r>
            <a:r>
              <a:rPr lang="el-GR" sz="1300" dirty="0" smtClean="0"/>
              <a:t>. </a:t>
            </a:r>
            <a:r>
              <a:rPr lang="el-GR" sz="1300" dirty="0" err="1" smtClean="0"/>
              <a:t>έτ</a:t>
            </a:r>
            <a:r>
              <a:rPr lang="el-GR" sz="1300" dirty="0" smtClean="0"/>
              <a:t>.: 2015 – 16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700" dirty="0" smtClean="0"/>
              <a:t> Μαθήματα Κατεύθυνσης με κεφαλαία γράμματα (15 ώρες) </a:t>
            </a:r>
            <a:br>
              <a:rPr lang="el-GR" sz="2700" dirty="0" smtClean="0"/>
            </a:br>
            <a:r>
              <a:rPr lang="el-GR" sz="2700" dirty="0"/>
              <a:t>Μαθήματα </a:t>
            </a:r>
            <a:r>
              <a:rPr lang="el-GR" sz="2700" dirty="0" smtClean="0"/>
              <a:t>Γενικής Παιδείας με πεζά γράμματα </a:t>
            </a:r>
            <a:endParaRPr lang="el-GR" sz="2700" dirty="0"/>
          </a:p>
        </p:txBody>
      </p:sp>
      <p:sp>
        <p:nvSpPr>
          <p:cNvPr id="20487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8125" y="1868488"/>
            <a:ext cx="11707813" cy="37655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4000" b="1" smtClean="0"/>
              <a:t>ΣΠΟΥΔΩΝ ΟΙΚΟΝΟΜΙΑΣ ΚΑΙ ΠΛΗΡΟΦΟΡΙΚΗΣ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Νεοελληνική Γλώσσα</a:t>
            </a:r>
            <a:endParaRPr lang="el-GR" sz="15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solidFill>
                  <a:srgbClr val="C00000"/>
                </a:solidFill>
              </a:rPr>
              <a:t>ΜΑΘΗΜΑΤΙΚΑ			</a:t>
            </a:r>
            <a:r>
              <a:rPr lang="el-GR" sz="3200" smtClean="0"/>
              <a:t>5</a:t>
            </a:r>
            <a:r>
              <a:rPr lang="el-GR" sz="3200" b="1" smtClean="0">
                <a:solidFill>
                  <a:srgbClr val="C00000"/>
                </a:solidFill>
              </a:rPr>
              <a:t>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b="1" smtClean="0">
                <a:solidFill>
                  <a:srgbClr val="C00000"/>
                </a:solidFill>
              </a:rPr>
              <a:t>ΑΕΠΠ </a:t>
            </a:r>
            <a:r>
              <a:rPr lang="el-GR" sz="1800" smtClean="0">
                <a:solidFill>
                  <a:srgbClr val="C00000"/>
                </a:solidFill>
              </a:rPr>
              <a:t>(Αν. Εφ. Πρ. Περ.)</a:t>
            </a:r>
            <a:r>
              <a:rPr lang="el-GR" sz="3200" smtClean="0"/>
              <a:t> 		2</a:t>
            </a:r>
            <a:endParaRPr lang="en-US" sz="32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ΙΣΤΟΡΙΑ				3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ΚΟΙΝΩΝΙΟΛΟΓΙΑ		2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sz="3200" smtClean="0"/>
              <a:t>με ΑΟΘ 				3		(σε σχολές του 5</a:t>
            </a:r>
            <a:r>
              <a:rPr lang="el-GR" sz="3200" baseline="30000" smtClean="0"/>
              <a:t>ου</a:t>
            </a:r>
            <a:r>
              <a:rPr lang="el-GR" sz="3200" smtClean="0"/>
              <a:t> Ε. Π.)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125" y="5405438"/>
            <a:ext cx="1195387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>
                <a:latin typeface="Calibri" pitchFamily="34" charset="0"/>
              </a:rPr>
              <a:t>με </a:t>
            </a: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Βιολογία</a:t>
            </a:r>
            <a:r>
              <a:rPr lang="el-GR" sz="3200">
                <a:latin typeface="Calibri" pitchFamily="34" charset="0"/>
              </a:rPr>
              <a:t> Γεν. Παιδ.		     (σε σχολές του 3</a:t>
            </a:r>
            <a:r>
              <a:rPr lang="el-GR" sz="3200" baseline="30000">
                <a:latin typeface="Calibri" pitchFamily="34" charset="0"/>
              </a:rPr>
              <a:t>ου</a:t>
            </a:r>
            <a:r>
              <a:rPr lang="el-GR" sz="3200">
                <a:latin typeface="Calibri" pitchFamily="34" charset="0"/>
              </a:rPr>
              <a:t> Ε. Π.)  </a:t>
            </a:r>
            <a:r>
              <a:rPr lang="el-GR" sz="3200">
                <a:solidFill>
                  <a:srgbClr val="C00000"/>
                </a:solidFill>
                <a:latin typeface="Calibri" pitchFamily="34" charset="0"/>
              </a:rPr>
              <a:t>Απ. Μ.</a:t>
            </a:r>
          </a:p>
          <a:p>
            <a:pPr>
              <a:defRPr/>
            </a:pPr>
            <a:r>
              <a:rPr lang="el-GR" sz="3200">
                <a:latin typeface="Calibri" pitchFamily="34" charset="0"/>
              </a:rPr>
              <a:t>με </a:t>
            </a: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Ιστορία	</a:t>
            </a:r>
            <a:r>
              <a:rPr lang="el-GR" sz="3200">
                <a:latin typeface="Calibri" pitchFamily="34" charset="0"/>
              </a:rPr>
              <a:t>Γεν. Παιδ.				(σε σχολές του 4</a:t>
            </a:r>
            <a:r>
              <a:rPr lang="el-GR" sz="3200" baseline="30000">
                <a:latin typeface="Calibri" pitchFamily="34" charset="0"/>
              </a:rPr>
              <a:t>ου</a:t>
            </a:r>
            <a:r>
              <a:rPr lang="el-GR" sz="3200">
                <a:latin typeface="Calibri" pitchFamily="34" charset="0"/>
              </a:rPr>
              <a:t> Ε. Π.)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5461000" y="5089525"/>
            <a:ext cx="749300" cy="350838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>
            <a:off x="5461000" y="5532438"/>
            <a:ext cx="749300" cy="350837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Δεξιό βέλος 8"/>
          <p:cNvSpPr/>
          <p:nvPr/>
        </p:nvSpPr>
        <p:spPr>
          <a:xfrm>
            <a:off x="5465763" y="6007100"/>
            <a:ext cx="749300" cy="350838"/>
          </a:xfrm>
          <a:prstGeom prst="rightArrow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4" name="Δεξιό βέλος 7"/>
          <p:cNvSpPr/>
          <p:nvPr/>
        </p:nvSpPr>
        <p:spPr>
          <a:xfrm rot="5400000">
            <a:off x="11060113" y="4487863"/>
            <a:ext cx="749300" cy="889000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238125" y="230188"/>
            <a:ext cx="11715750" cy="13573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/>
              <a:t>Διδασκόμενα </a:t>
            </a:r>
            <a:r>
              <a:rPr lang="el-GR" sz="4000" dirty="0" smtClean="0"/>
              <a:t>και εξεταζόμενα Μαθήματα ανά </a:t>
            </a:r>
            <a:r>
              <a:rPr lang="el-GR" sz="4000" b="1" dirty="0" smtClean="0"/>
              <a:t>Ο.Π.</a:t>
            </a:r>
            <a:r>
              <a:rPr lang="el-GR" sz="4000" dirty="0" smtClean="0"/>
              <a:t> </a:t>
            </a:r>
            <a:r>
              <a:rPr lang="el-GR" sz="1300" dirty="0" smtClean="0"/>
              <a:t>Γ΄ ΓΕΛ </a:t>
            </a:r>
            <a:r>
              <a:rPr lang="el-GR" sz="1300" dirty="0" err="1" smtClean="0"/>
              <a:t>σχολ</a:t>
            </a:r>
            <a:r>
              <a:rPr lang="el-GR" sz="1300" dirty="0" smtClean="0"/>
              <a:t>. </a:t>
            </a:r>
            <a:r>
              <a:rPr lang="el-GR" sz="1300" dirty="0" err="1" smtClean="0"/>
              <a:t>έτ</a:t>
            </a:r>
            <a:r>
              <a:rPr lang="el-GR" sz="1300" dirty="0" smtClean="0"/>
              <a:t>.: 2015 – 16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700" dirty="0" smtClean="0"/>
              <a:t> Μαθήματα Κατεύθυνσης με κεφαλαία γράμματα (15 ώρες) </a:t>
            </a:r>
            <a:br>
              <a:rPr lang="el-GR" sz="2700" dirty="0" smtClean="0"/>
            </a:br>
            <a:r>
              <a:rPr lang="el-GR" sz="2700" dirty="0"/>
              <a:t>Μαθήματα </a:t>
            </a:r>
            <a:r>
              <a:rPr lang="el-GR" sz="2700" dirty="0" smtClean="0"/>
              <a:t>Γενικής Παιδείας με πεζά γράμματα </a:t>
            </a:r>
            <a:endParaRPr lang="el-GR" sz="2700" dirty="0"/>
          </a:p>
        </p:txBody>
      </p:sp>
      <p:sp>
        <p:nvSpPr>
          <p:cNvPr id="21512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/>
              <a:t>Οι υποψήφιοι για τις σχολές τις Γ</a:t>
            </a:r>
            <a:r>
              <a:rPr lang="el-GR" dirty="0" smtClean="0"/>
              <a:t>΄/</a:t>
            </a:r>
            <a:r>
              <a:rPr lang="el-GR" dirty="0" err="1" smtClean="0"/>
              <a:t>θμιας</a:t>
            </a:r>
            <a:r>
              <a:rPr lang="el-GR" dirty="0" smtClean="0"/>
              <a:t> Εκπ/σης Εξετάζονται 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4673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Υποχρεωτικά: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Στην Νεοελληνική Γλώσσα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Σε δύο μαθήματα της ομάδας προσανατολισμού (Ο.Π.) τους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Σ</a:t>
            </a:r>
            <a:r>
              <a:rPr lang="el-GR" dirty="0" smtClean="0"/>
              <a:t>ε ένα τέταρτο μάθημα της Ο.Π. τους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r>
              <a:rPr lang="el-GR" dirty="0" smtClean="0"/>
              <a:t> Γενικής Παιδείας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		κι έχουν πρόσβαση σε σχολές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Ε.Π.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Προαιρετικά: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Σε ένα πέμπτο μάθημα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		κι </a:t>
            </a:r>
            <a:r>
              <a:rPr lang="el-GR" dirty="0"/>
              <a:t>έχουν πρόσβαση σε σχολές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Ε.Π.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Σημ.: Σε </a:t>
            </a:r>
            <a:r>
              <a:rPr lang="el-GR" dirty="0"/>
              <a:t>κάθε Ε.Π. θα οριστούν δύο μαθήματα αυξημένης </a:t>
            </a:r>
            <a:r>
              <a:rPr lang="el-GR" dirty="0" smtClean="0"/>
              <a:t>βαρύτητας. Δεν έχουν </a:t>
            </a:r>
            <a:r>
              <a:rPr lang="el-GR" dirty="0"/>
              <a:t>ανακοινωθεί </a:t>
            </a:r>
            <a:r>
              <a:rPr lang="el-GR" dirty="0" smtClean="0"/>
              <a:t>τα μαθήματα αυτά καθώς και οι </a:t>
            </a:r>
            <a:r>
              <a:rPr lang="el-GR" dirty="0"/>
              <a:t>συντελεστές </a:t>
            </a:r>
            <a:r>
              <a:rPr lang="el-GR" dirty="0" smtClean="0"/>
              <a:t>τους.</a:t>
            </a:r>
            <a:endParaRPr lang="el-GR" dirty="0"/>
          </a:p>
        </p:txBody>
      </p:sp>
      <p:sp>
        <p:nvSpPr>
          <p:cNvPr id="22531" name="Θέση υποσέλιδου 3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 ΚΕΣΥΠ </a:t>
            </a:r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Κοζάνης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752</Words>
  <Application>Microsoft Office PowerPoint</Application>
  <PresentationFormat>Custom</PresentationFormat>
  <Paragraphs>202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Times New Roman</vt:lpstr>
      <vt:lpstr>Θέμα του Office</vt:lpstr>
      <vt:lpstr>Διαφάνεια 1</vt:lpstr>
      <vt:lpstr>Τα διδασκόμενα Μαθήματα στην Γ΄ ΓΕΛ από το 2015 - 16 είναι:</vt:lpstr>
      <vt:lpstr>Μαθήματα Γενικής Παιδείας:</vt:lpstr>
      <vt:lpstr>Οι Ομάδες Προσανατολισμού (Ο.Π.)  στην Γ΄ ΓΕΛ είναι:</vt:lpstr>
      <vt:lpstr>Τα  Επιστημονικά Πεδία (Ε.Π.) είναι:</vt:lpstr>
      <vt:lpstr>Διδασκόμενα και εξεταζόμενα Μαθήματα ανά Ο.Π. Γ΄ ΓΕΛ σχολ. έτ.: 2015 – 16  Μαθήματα Κατεύθυνσης με κεφαλαία γράμματα (15 ώρες)  Μαθήματα Γενικής Παιδείας με πεζά γράμματα </vt:lpstr>
      <vt:lpstr>Διδασκόμενα και εξεταζόμενα Μαθήματα ανά Ο.Π. Γ΄ ΓΕΛ σχολ. έτ.: 2015 – 16  Μαθήματα Κατεύθυνσης με κεφαλαία γράμματα (15 ώρες)  Μαθήματα Γενικής Παιδείας με πεζά γράμματα </vt:lpstr>
      <vt:lpstr>Διδασκόμενα και εξεταζόμενα Μαθήματα ανά Ο.Π. Γ΄ ΓΕΛ σχολ. έτ.: 2015 – 16  Μαθήματα Κατεύθυνσης με κεφαλαία γράμματα (15 ώρες)  Μαθήματα Γενικής Παιδείας με πεζά γράμματα </vt:lpstr>
      <vt:lpstr>Οι υποψήφιοι για τις σχολές τις Γ΄/θμιας Εκπ/σης Εξετάζονται :</vt:lpstr>
      <vt:lpstr>Εξεταζόμενα μαθήματα για Πρόσβαση σε σχολές του 1ου Ε.Π.</vt:lpstr>
      <vt:lpstr>Εξεταζόμενα μαθήματα για Πρόσβαση σε σχολές του 2ου Ε.Π.</vt:lpstr>
      <vt:lpstr>Εξεταζόμενα μαθήματα για Πρόσβαση σε σχολές του 3ου Ε.Π.</vt:lpstr>
      <vt:lpstr>Εξεταζόμενα μαθήματα για Πρόσβαση σε σχολές του 4ου Ε.Π.</vt:lpstr>
      <vt:lpstr>Εξεταζόμενα μαθήματα για Πρόσβαση σε σχολές του 5ου Ε.Π.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teostam kesyp kozanis</dc:creator>
  <cp:lastModifiedBy>Xenia Vasileiadou</cp:lastModifiedBy>
  <cp:revision>51</cp:revision>
  <dcterms:created xsi:type="dcterms:W3CDTF">2015-04-28T13:34:04Z</dcterms:created>
  <dcterms:modified xsi:type="dcterms:W3CDTF">2015-06-11T06:04:21Z</dcterms:modified>
</cp:coreProperties>
</file>